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2" d="100"/>
          <a:sy n="142" d="100"/>
        </p:scale>
        <p:origin x="3270"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E04D4-5378-28B2-5853-0C84039E34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E076EB-4786-C836-2C7D-DEACEDE1A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4AB675-13E0-012F-FAD4-1800C112C5A1}"/>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314D6E1D-743E-D744-2A66-CC792636AC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D087B-FD4F-0358-D6FA-2569D2FD7086}"/>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679863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9E153-75C6-29C1-724B-E6F3933616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495B2B-18F9-5077-BEAD-1CE83C250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68964-74E8-2BF8-C5D5-0CC8F72C0FB2}"/>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86FCE737-7F56-F33E-71A3-718100C3A6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44AC6-95AC-9023-05E5-4A7C27763B4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67658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4AFFC9-620D-354F-DD92-BBD81B1EB2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4E1412-2185-4CBF-A3F2-ECC1869A4E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387A4-7CA2-C232-701D-42FE509A01BE}"/>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0FF43B65-AAF7-58B9-C769-E4359F8BA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F980F-FF8C-98DC-F4AB-778780F39F87}"/>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531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4CDF-453F-A384-D045-0D419B20B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70FD64-427A-F0C0-80DD-8CF5F6495E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2B6B7C-9B16-FCC4-CEEC-542FD523C17D}"/>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5CD56381-5F94-1ABF-A898-B958B4F7E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19AF5-C33D-E75D-2AE0-A10B8C14508D}"/>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19849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F5337-E0EB-B4FF-D772-275BAA275D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BC6CDB-A356-393E-6430-1D423DAD99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504F9F-801E-336F-4AB6-9078683C6574}"/>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B38C135D-D76B-695F-FF8D-8CDF8E5FE4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8E04D3-9DCE-6EB2-07CD-62C8E8BC838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46428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C35AF-A138-25E3-F914-BA988492B5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EC479F-A635-297C-C6B9-69833CD6D7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B69281-0686-06E1-338D-01E9CECF35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4EB45E-D60E-610C-1743-B89DC9EA47D2}"/>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6" name="Footer Placeholder 5">
            <a:extLst>
              <a:ext uri="{FF2B5EF4-FFF2-40B4-BE49-F238E27FC236}">
                <a16:creationId xmlns:a16="http://schemas.microsoft.com/office/drawing/2014/main" id="{C25064D9-F553-A5C7-E818-C3BD689F7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9606F6-7D88-57EB-C91E-AA323A356D3F}"/>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247266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FFA1F-EF19-4B6D-AA7B-FD32738C39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C33B6F-B75C-A9F5-9F4C-887762639A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F43BC7-6DD5-A90D-8E49-5F9446BC9B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BE444C-42A1-EE74-F254-E3FEC27FB9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54C50E-DEB1-5CC7-4CA6-5BE7E8883E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7F1A6-5F1D-FDE1-9B5D-616508DD4C0E}"/>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8" name="Footer Placeholder 7">
            <a:extLst>
              <a:ext uri="{FF2B5EF4-FFF2-40B4-BE49-F238E27FC236}">
                <a16:creationId xmlns:a16="http://schemas.microsoft.com/office/drawing/2014/main" id="{7F7BC860-F8DF-C387-72DF-49A25EE18B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C6F683-0787-6E97-FF87-6662E8F3BAA2}"/>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1305816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19784-B39E-3851-85F9-F7087973F4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EBAC15-1A87-BF94-4E30-5FC54B039C00}"/>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4" name="Footer Placeholder 3">
            <a:extLst>
              <a:ext uri="{FF2B5EF4-FFF2-40B4-BE49-F238E27FC236}">
                <a16:creationId xmlns:a16="http://schemas.microsoft.com/office/drawing/2014/main" id="{45C8DBD8-3EA4-A8D6-3628-5E4F57A054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627C4B-0B9F-599A-71B8-3BCA072BA065}"/>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1779497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72F45-4D92-C8FE-FE18-1E28D7E5EC01}"/>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3" name="Footer Placeholder 2">
            <a:extLst>
              <a:ext uri="{FF2B5EF4-FFF2-40B4-BE49-F238E27FC236}">
                <a16:creationId xmlns:a16="http://schemas.microsoft.com/office/drawing/2014/main" id="{11AEED01-9044-02B4-751F-5012265B6F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452F30-D211-9EE2-30DB-988A2BA61F71}"/>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07830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02529-B952-9B53-9655-2F9D2E5D7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249A62-C153-6EE8-C83F-2DD43DABB9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EF74F8-5E1C-E062-E742-8002BF7FC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AC17F7-AFC3-81BF-24F8-EB0EFC8C6CA8}"/>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6" name="Footer Placeholder 5">
            <a:extLst>
              <a:ext uri="{FF2B5EF4-FFF2-40B4-BE49-F238E27FC236}">
                <a16:creationId xmlns:a16="http://schemas.microsoft.com/office/drawing/2014/main" id="{B9696B7E-646A-1FF1-BF9A-BDE94C9C32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499C57-B6FA-772C-B5B6-00E4F97040F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874069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9AF50-66D1-D2AA-14A6-D96214F33C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D5B4E5-F587-391D-DD6A-DAA4291E98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14097C-3036-0E56-7B6E-277EC05352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13F884-20D1-F5DB-C4DD-D89E904EFB77}"/>
              </a:ext>
            </a:extLst>
          </p:cNvPr>
          <p:cNvSpPr>
            <a:spLocks noGrp="1"/>
          </p:cNvSpPr>
          <p:nvPr>
            <p:ph type="dt" sz="half" idx="10"/>
          </p:nvPr>
        </p:nvSpPr>
        <p:spPr/>
        <p:txBody>
          <a:bodyPr/>
          <a:lstStyle/>
          <a:p>
            <a:fld id="{DE303285-09A2-450E-AE78-0FFECCF95C8F}" type="datetimeFigureOut">
              <a:rPr lang="en-US" smtClean="0"/>
              <a:t>4/14/2026</a:t>
            </a:fld>
            <a:endParaRPr lang="en-US"/>
          </a:p>
        </p:txBody>
      </p:sp>
      <p:sp>
        <p:nvSpPr>
          <p:cNvPr id="6" name="Footer Placeholder 5">
            <a:extLst>
              <a:ext uri="{FF2B5EF4-FFF2-40B4-BE49-F238E27FC236}">
                <a16:creationId xmlns:a16="http://schemas.microsoft.com/office/drawing/2014/main" id="{BB2F727E-31AD-8129-AB98-6CEF519747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7D4A86-39BB-D47C-9BC7-641A950677A6}"/>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313443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8B836D-381D-1180-F95F-C7E033A7D2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6036E9-8E6F-4EF8-76A4-9ECBE96556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530D14-9E70-A31B-895D-75A318D094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303285-09A2-450E-AE78-0FFECCF95C8F}" type="datetimeFigureOut">
              <a:rPr lang="en-US" smtClean="0"/>
              <a:t>4/14/2026</a:t>
            </a:fld>
            <a:endParaRPr lang="en-US"/>
          </a:p>
        </p:txBody>
      </p:sp>
      <p:sp>
        <p:nvSpPr>
          <p:cNvPr id="5" name="Footer Placeholder 4">
            <a:extLst>
              <a:ext uri="{FF2B5EF4-FFF2-40B4-BE49-F238E27FC236}">
                <a16:creationId xmlns:a16="http://schemas.microsoft.com/office/drawing/2014/main" id="{919E28CF-C1EF-C6A4-CE65-D05131515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6AD60E5-8034-EB8E-4C26-7E978D896F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BF7804-E53E-444B-80A4-44772E38880F}" type="slidenum">
              <a:rPr lang="en-US" smtClean="0"/>
              <a:t>‹#›</a:t>
            </a:fld>
            <a:endParaRPr lang="en-US"/>
          </a:p>
        </p:txBody>
      </p:sp>
    </p:spTree>
    <p:extLst>
      <p:ext uri="{BB962C8B-B14F-4D97-AF65-F5344CB8AC3E}">
        <p14:creationId xmlns:p14="http://schemas.microsoft.com/office/powerpoint/2010/main" val="220068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1009B-E75E-2134-B2C7-EC415AA75730}"/>
              </a:ext>
            </a:extLst>
          </p:cNvPr>
          <p:cNvSpPr>
            <a:spLocks noGrp="1"/>
          </p:cNvSpPr>
          <p:nvPr>
            <p:ph type="title"/>
          </p:nvPr>
        </p:nvSpPr>
        <p:spPr>
          <a:xfrm>
            <a:off x="401817" y="977309"/>
            <a:ext cx="11388365" cy="704851"/>
          </a:xfrm>
        </p:spPr>
        <p:txBody>
          <a:bodyPr>
            <a:normAutofit/>
          </a:bodyPr>
          <a:lstStyle/>
          <a:p>
            <a:pPr algn="ctr"/>
            <a:r>
              <a:rPr lang="en-US" sz="3600" dirty="0">
                <a:effectLst>
                  <a:outerShdw blurRad="38100" dist="38100" dir="2700000" algn="tl">
                    <a:srgbClr val="000000">
                      <a:alpha val="43137"/>
                    </a:srgbClr>
                  </a:outerShdw>
                </a:effectLst>
              </a:rPr>
              <a:t>Environmental Management System ISO14001</a:t>
            </a:r>
          </a:p>
        </p:txBody>
      </p:sp>
      <p:sp>
        <p:nvSpPr>
          <p:cNvPr id="3" name="TextBox 2">
            <a:extLst>
              <a:ext uri="{FF2B5EF4-FFF2-40B4-BE49-F238E27FC236}">
                <a16:creationId xmlns:a16="http://schemas.microsoft.com/office/drawing/2014/main" id="{54998DB2-FF33-FF84-0F04-4A7A22E7D242}"/>
              </a:ext>
            </a:extLst>
          </p:cNvPr>
          <p:cNvSpPr txBox="1"/>
          <p:nvPr/>
        </p:nvSpPr>
        <p:spPr>
          <a:xfrm>
            <a:off x="364109" y="2827317"/>
            <a:ext cx="11463779" cy="954107"/>
          </a:xfrm>
          <a:prstGeom prst="rect">
            <a:avLst/>
          </a:prstGeom>
          <a:solidFill>
            <a:schemeClr val="accent6">
              <a:lumMod val="20000"/>
              <a:lumOff val="80000"/>
            </a:schemeClr>
          </a:solidFill>
        </p:spPr>
        <p:txBody>
          <a:bodyPr wrap="square" rtlCol="0">
            <a:spAutoFit/>
          </a:bodyPr>
          <a:lstStyle/>
          <a:p>
            <a:r>
              <a:rPr lang="en-US" sz="1400" b="1" u="sng" dirty="0">
                <a:effectLst/>
                <a:latin typeface="Times New Roman" panose="02020603050405020304" pitchFamily="18" charset="0"/>
                <a:ea typeface="Times New Roman" panose="02020603050405020304" pitchFamily="18" charset="0"/>
              </a:rPr>
              <a:t>ENVIRONMENTAL POLICY</a:t>
            </a:r>
          </a:p>
          <a:p>
            <a:r>
              <a:rPr lang="en-US" sz="1400" dirty="0">
                <a:effectLst/>
                <a:latin typeface="Times New Roman" panose="02020603050405020304" pitchFamily="18" charset="0"/>
                <a:ea typeface="Times New Roman" panose="02020603050405020304" pitchFamily="18" charset="0"/>
              </a:rPr>
              <a:t>We are dedicated to developing our people and providing them with the resources needed to fulfill all environmental compliance obligations and achieve our commitment to the protection of the environment, including prevention of pollution and appropriate recycling. We have a framework for setting environmental objectives and we</a:t>
            </a:r>
            <a:r>
              <a:rPr lang="en-US" sz="1400" spc="-15" dirty="0">
                <a:effectLst/>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will continually improve our environmental processes as we strive to meet all requirements of</a:t>
            </a:r>
            <a:r>
              <a:rPr lang="en-US" sz="1400" spc="-15" dirty="0">
                <a:effectLst/>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ISO 14001:2015.</a:t>
            </a:r>
            <a:r>
              <a:rPr lang="en-US" sz="1400" spc="-10" dirty="0">
                <a:effectLst/>
                <a:latin typeface="Times New Roman" panose="02020603050405020304" pitchFamily="18" charset="0"/>
                <a:ea typeface="Times New Roman" panose="02020603050405020304" pitchFamily="18" charset="0"/>
              </a:rPr>
              <a:t> </a:t>
            </a:r>
            <a:endParaRPr lang="en-US" sz="1400" dirty="0"/>
          </a:p>
        </p:txBody>
      </p:sp>
      <p:sp>
        <p:nvSpPr>
          <p:cNvPr id="4" name="TextBox 3">
            <a:extLst>
              <a:ext uri="{FF2B5EF4-FFF2-40B4-BE49-F238E27FC236}">
                <a16:creationId xmlns:a16="http://schemas.microsoft.com/office/drawing/2014/main" id="{9E303DFB-C96C-D3A0-7784-D86879BE4EEA}"/>
              </a:ext>
            </a:extLst>
          </p:cNvPr>
          <p:cNvSpPr txBox="1"/>
          <p:nvPr/>
        </p:nvSpPr>
        <p:spPr>
          <a:xfrm>
            <a:off x="364108" y="3938264"/>
            <a:ext cx="11463779" cy="646331"/>
          </a:xfrm>
          <a:prstGeom prst="rect">
            <a:avLst/>
          </a:prstGeom>
          <a:noFill/>
        </p:spPr>
        <p:txBody>
          <a:bodyPr wrap="square" rtlCol="0">
            <a:spAutoFit/>
          </a:bodyPr>
          <a:lstStyle/>
          <a:p>
            <a:r>
              <a:rPr lang="en-US" dirty="0">
                <a:latin typeface="Abadi Extra Light" panose="020B0204020104020204" pitchFamily="34" charset="0"/>
                <a:cs typeface="Aldhabi" panose="020F0502020204030204" pitchFamily="2" charset="-78"/>
              </a:rPr>
              <a:t>Sur-Seal determined the following elements of our business could have a significant impact on the environment; these are referred to as our significant environmental aspects.</a:t>
            </a:r>
          </a:p>
        </p:txBody>
      </p:sp>
      <p:graphicFrame>
        <p:nvGraphicFramePr>
          <p:cNvPr id="5" name="Table 4">
            <a:extLst>
              <a:ext uri="{FF2B5EF4-FFF2-40B4-BE49-F238E27FC236}">
                <a16:creationId xmlns:a16="http://schemas.microsoft.com/office/drawing/2014/main" id="{97BFCFEF-900E-85E7-0159-D503032357B7}"/>
              </a:ext>
            </a:extLst>
          </p:cNvPr>
          <p:cNvGraphicFramePr>
            <a:graphicFrameLocks noGrp="1"/>
          </p:cNvGraphicFramePr>
          <p:nvPr>
            <p:extLst>
              <p:ext uri="{D42A27DB-BD31-4B8C-83A1-F6EECF244321}">
                <p14:modId xmlns:p14="http://schemas.microsoft.com/office/powerpoint/2010/main" val="4126523961"/>
              </p:ext>
            </p:extLst>
          </p:nvPr>
        </p:nvGraphicFramePr>
        <p:xfrm>
          <a:off x="1205092" y="4741435"/>
          <a:ext cx="9140825" cy="1844040"/>
        </p:xfrm>
        <a:graphic>
          <a:graphicData uri="http://schemas.openxmlformats.org/drawingml/2006/table">
            <a:tbl>
              <a:tblPr firstRow="1" firstCol="1" bandRow="1">
                <a:tableStyleId>{5C22544A-7EE6-4342-B048-85BDC9FD1C3A}</a:tableStyleId>
              </a:tblPr>
              <a:tblGrid>
                <a:gridCol w="4828383">
                  <a:extLst>
                    <a:ext uri="{9D8B030D-6E8A-4147-A177-3AD203B41FA5}">
                      <a16:colId xmlns:a16="http://schemas.microsoft.com/office/drawing/2014/main" val="3413999024"/>
                    </a:ext>
                  </a:extLst>
                </a:gridCol>
                <a:gridCol w="4312442">
                  <a:extLst>
                    <a:ext uri="{9D8B030D-6E8A-4147-A177-3AD203B41FA5}">
                      <a16:colId xmlns:a16="http://schemas.microsoft.com/office/drawing/2014/main" val="4060233177"/>
                    </a:ext>
                  </a:extLst>
                </a:gridCol>
              </a:tblGrid>
              <a:tr h="0">
                <a:tc>
                  <a:txBody>
                    <a:bodyPr/>
                    <a:lstStyle/>
                    <a:p>
                      <a:pPr marL="0" marR="0">
                        <a:buNone/>
                      </a:pPr>
                      <a:r>
                        <a:rPr lang="en-US" sz="1100" dirty="0">
                          <a:effectLst/>
                          <a:latin typeface="Calibri" panose="020F0502020204030204" pitchFamily="34" charset="0"/>
                          <a:ea typeface="Calibri" panose="020F0502020204030204" pitchFamily="34" charset="0"/>
                          <a:cs typeface="Times New Roman" panose="02020603050405020304" pitchFamily="18" charset="0"/>
                        </a:rPr>
                        <a:t>SIGNIFICANT ASPECTS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buFont typeface="Symbol" panose="05050102010706020507" pitchFamily="18" charset="2"/>
                        <a:buNone/>
                      </a:pPr>
                      <a:r>
                        <a:rPr lang="en-US" sz="1000" dirty="0">
                          <a:effectLst/>
                        </a:rPr>
                        <a:t> EXISTING ENVIRONMENTAL MEASURES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4286714"/>
                  </a:ext>
                </a:extLst>
              </a:tr>
              <a:tr h="79412">
                <a:tc>
                  <a:txBody>
                    <a:bodyPr/>
                    <a:lstStyle/>
                    <a:p>
                      <a:pPr marL="0" marR="0">
                        <a:buNone/>
                      </a:pPr>
                      <a:r>
                        <a:rPr lang="en-US" sz="1000" dirty="0">
                          <a:effectLst/>
                        </a:rPr>
                        <a:t>(L) Use of Natural Gas (Heating)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Tracking Natural Gas Usages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0298641"/>
                  </a:ext>
                </a:extLst>
              </a:tr>
              <a:tr h="0">
                <a:tc>
                  <a:txBody>
                    <a:bodyPr/>
                    <a:lstStyle/>
                    <a:p>
                      <a:pPr marL="0" marR="0">
                        <a:buNone/>
                      </a:pPr>
                      <a:r>
                        <a:rPr lang="en-US" sz="1000" dirty="0">
                          <a:effectLst/>
                        </a:rPr>
                        <a:t>(L) Creation of Non-Hazardous Waste. Landfill waste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Waste disposed safety in dumpsters and removed to the appropriate landfill</a:t>
                      </a:r>
                      <a:endParaRPr lang="en-US" sz="1200" dirty="0">
                        <a:effectLst/>
                      </a:endParaRPr>
                    </a:p>
                    <a:p>
                      <a:pPr marL="342900" marR="0" lvl="0" indent="-342900">
                        <a:buFont typeface="Symbol" panose="05050102010706020507" pitchFamily="18" charset="2"/>
                        <a:buChar char=""/>
                      </a:pPr>
                      <a:r>
                        <a:rPr lang="en-US" sz="1000" dirty="0">
                          <a:effectLst/>
                        </a:rPr>
                        <a:t>Try to conserve material waste by cutting in manners to conserve waste</a:t>
                      </a:r>
                      <a:endParaRPr lang="en-US" sz="1200" dirty="0">
                        <a:effectLst/>
                      </a:endParaRPr>
                    </a:p>
                    <a:p>
                      <a:pPr marL="342900" marR="0" lvl="0" indent="-342900">
                        <a:buFont typeface="Symbol" panose="05050102010706020507" pitchFamily="18" charset="2"/>
                        <a:buChar char=""/>
                      </a:pPr>
                      <a:r>
                        <a:rPr lang="en-US" sz="1000" dirty="0">
                          <a:effectLst/>
                        </a:rPr>
                        <a:t>Have shredder boxes for paper waste and removed by 3</a:t>
                      </a:r>
                      <a:r>
                        <a:rPr lang="en-US" sz="1000" baseline="30000" dirty="0">
                          <a:effectLst/>
                        </a:rPr>
                        <a:t>rd</a:t>
                      </a:r>
                      <a:r>
                        <a:rPr lang="en-US" sz="1000" dirty="0">
                          <a:effectLst/>
                        </a:rPr>
                        <a:t> party company</a:t>
                      </a:r>
                      <a:endParaRPr lang="en-US" sz="1200" dirty="0">
                        <a:effectLst/>
                      </a:endParaRPr>
                    </a:p>
                    <a:p>
                      <a:pPr marL="342900" marR="0" lvl="0" indent="-342900">
                        <a:buFont typeface="Symbol" panose="05050102010706020507" pitchFamily="18" charset="2"/>
                        <a:buChar char=""/>
                      </a:pPr>
                      <a:r>
                        <a:rPr lang="en-US" sz="1000" dirty="0">
                          <a:effectLst/>
                        </a:rPr>
                        <a:t>We do cardboard recycling and use a compactor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74119"/>
                  </a:ext>
                </a:extLst>
              </a:tr>
              <a:tr h="0">
                <a:tc>
                  <a:txBody>
                    <a:bodyPr/>
                    <a:lstStyle/>
                    <a:p>
                      <a:pPr marL="0" marR="0">
                        <a:buNone/>
                      </a:pPr>
                      <a:r>
                        <a:rPr lang="en-US" sz="1000" dirty="0">
                          <a:effectLst/>
                        </a:rPr>
                        <a:t>(L) Impact of fire in general on the environment as an emergency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Fire extinguishers are available</a:t>
                      </a:r>
                      <a:endParaRPr lang="en-US" sz="1200" dirty="0">
                        <a:effectLst/>
                      </a:endParaRPr>
                    </a:p>
                    <a:p>
                      <a:pPr marL="342900" marR="0" lvl="0" indent="-342900">
                        <a:buFont typeface="Symbol" panose="05050102010706020507" pitchFamily="18" charset="2"/>
                        <a:buChar char=""/>
                      </a:pPr>
                      <a:r>
                        <a:rPr lang="en-US" sz="1000" dirty="0">
                          <a:effectLst/>
                        </a:rPr>
                        <a:t>Overhead sprinklers</a:t>
                      </a:r>
                      <a:endParaRPr lang="en-US" sz="1200" dirty="0">
                        <a:effectLst/>
                      </a:endParaRPr>
                    </a:p>
                    <a:p>
                      <a:pPr marL="342900" marR="0" lvl="0" indent="-342900">
                        <a:buFont typeface="Symbol" panose="05050102010706020507" pitchFamily="18" charset="2"/>
                        <a:buChar char=""/>
                      </a:pPr>
                      <a:r>
                        <a:rPr lang="en-US" sz="1000" dirty="0">
                          <a:effectLst/>
                        </a:rPr>
                        <a:t>Dumpster is cleared as needed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4481996"/>
                  </a:ext>
                </a:extLst>
              </a:tr>
            </a:tbl>
          </a:graphicData>
        </a:graphic>
      </p:graphicFrame>
      <p:sp>
        <p:nvSpPr>
          <p:cNvPr id="6" name="TextBox 5">
            <a:extLst>
              <a:ext uri="{FF2B5EF4-FFF2-40B4-BE49-F238E27FC236}">
                <a16:creationId xmlns:a16="http://schemas.microsoft.com/office/drawing/2014/main" id="{36E78297-4895-A427-87DE-6294154B4E7D}"/>
              </a:ext>
            </a:extLst>
          </p:cNvPr>
          <p:cNvSpPr txBox="1"/>
          <p:nvPr/>
        </p:nvSpPr>
        <p:spPr>
          <a:xfrm>
            <a:off x="697584" y="1726942"/>
            <a:ext cx="10539167" cy="1200329"/>
          </a:xfrm>
          <a:prstGeom prst="rect">
            <a:avLst/>
          </a:prstGeom>
          <a:noFill/>
        </p:spPr>
        <p:txBody>
          <a:bodyPr wrap="square" rtlCol="0">
            <a:spAutoFit/>
          </a:bodyPr>
          <a:lstStyle/>
          <a:p>
            <a:r>
              <a:rPr lang="en-US" sz="1800" kern="100" dirty="0">
                <a:effectLst/>
                <a:latin typeface="Abadi Extra Light" panose="020B0204020104020204" pitchFamily="34" charset="0"/>
                <a:ea typeface="Aptos" panose="020B0004020202020204" pitchFamily="34" charset="0"/>
                <a:cs typeface="Times New Roman" panose="02020603050405020304" pitchFamily="18" charset="0"/>
              </a:rPr>
              <a:t>Sur-Seal is committed to environmental stewardship and sustainability. We pursued certification for our environmental management system based on the ISO 14001 standard and obtained certification in August 2025.</a:t>
            </a:r>
          </a:p>
          <a:p>
            <a:endParaRPr lang="en-US" dirty="0">
              <a:latin typeface="Abadi Extra Light" panose="020B0204020104020204" pitchFamily="34" charset="0"/>
            </a:endParaRPr>
          </a:p>
        </p:txBody>
      </p:sp>
      <p:pic>
        <p:nvPicPr>
          <p:cNvPr id="7" name="Picture 6">
            <a:extLst>
              <a:ext uri="{FF2B5EF4-FFF2-40B4-BE49-F238E27FC236}">
                <a16:creationId xmlns:a16="http://schemas.microsoft.com/office/drawing/2014/main" id="{7FC39807-0F59-3054-2159-5F41A4D510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64751" y="227677"/>
            <a:ext cx="4421505" cy="704850"/>
          </a:xfrm>
          <a:prstGeom prst="rect">
            <a:avLst/>
          </a:prstGeom>
          <a:noFill/>
          <a:ln>
            <a:noFill/>
          </a:ln>
        </p:spPr>
      </p:pic>
    </p:spTree>
    <p:extLst>
      <p:ext uri="{BB962C8B-B14F-4D97-AF65-F5344CB8AC3E}">
        <p14:creationId xmlns:p14="http://schemas.microsoft.com/office/powerpoint/2010/main" val="347987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1025</TotalTime>
  <Words>227</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Abadi Extra Light</vt:lpstr>
      <vt:lpstr>Aptos</vt:lpstr>
      <vt:lpstr>Aptos Display</vt:lpstr>
      <vt:lpstr>Arial</vt:lpstr>
      <vt:lpstr>Calibri</vt:lpstr>
      <vt:lpstr>Symbol</vt:lpstr>
      <vt:lpstr>Times New Roman</vt:lpstr>
      <vt:lpstr>Office Theme</vt:lpstr>
      <vt:lpstr>Environmental Management System ISO14001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Layton</dc:creator>
  <cp:lastModifiedBy>Amy Layton</cp:lastModifiedBy>
  <cp:revision>8</cp:revision>
  <dcterms:created xsi:type="dcterms:W3CDTF">2025-04-09T19:30:23Z</dcterms:created>
  <dcterms:modified xsi:type="dcterms:W3CDTF">2026-04-14T12:26:24Z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2025-04-09T19:53:00Z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e3e241b6-bf0c-4cb9-a8a9-abd19c7bbae0</vt:lpwstr>
  </property>
  <property fmtid="{D5CDD505-2E9C-101B-9397-08002B2CF9AE}" pid="7" name="MSIP_Label_defa4170-0d19-0005-0004-bc88714345d2_ActionId">
    <vt:lpwstr>610b8b87-3ad1-4300-83a2-a3fc1f4d824d</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